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1349" r:id="rId2"/>
    <p:sldId id="1509" r:id="rId3"/>
    <p:sldId id="1486" r:id="rId4"/>
    <p:sldId id="1590" r:id="rId5"/>
    <p:sldId id="1578" r:id="rId6"/>
    <p:sldId id="1588" r:id="rId7"/>
    <p:sldId id="260" r:id="rId8"/>
    <p:sldId id="1589" r:id="rId9"/>
    <p:sldId id="1347" r:id="rId10"/>
    <p:sldId id="1341" r:id="rId11"/>
    <p:sldId id="1324" r:id="rId12"/>
    <p:sldId id="1326" r:id="rId13"/>
    <p:sldId id="1327" r:id="rId14"/>
    <p:sldId id="1328" r:id="rId15"/>
    <p:sldId id="1342" r:id="rId16"/>
    <p:sldId id="1344" r:id="rId17"/>
    <p:sldId id="1329" r:id="rId18"/>
    <p:sldId id="1346" r:id="rId19"/>
    <p:sldId id="1322" r:id="rId20"/>
    <p:sldId id="1330" r:id="rId21"/>
    <p:sldId id="1331" r:id="rId22"/>
    <p:sldId id="1332" r:id="rId23"/>
    <p:sldId id="1334" r:id="rId24"/>
    <p:sldId id="1335" r:id="rId25"/>
    <p:sldId id="1591" r:id="rId26"/>
    <p:sldId id="1592" r:id="rId27"/>
    <p:sldId id="1593" r:id="rId28"/>
    <p:sldId id="1594" r:id="rId29"/>
    <p:sldId id="1336" r:id="rId30"/>
    <p:sldId id="1337" r:id="rId31"/>
    <p:sldId id="1338" r:id="rId32"/>
    <p:sldId id="1339" r:id="rId33"/>
    <p:sldId id="1577" r:id="rId34"/>
    <p:sldId id="1613" r:id="rId35"/>
    <p:sldId id="1614" r:id="rId36"/>
    <p:sldId id="1580" r:id="rId37"/>
    <p:sldId id="1359" r:id="rId38"/>
    <p:sldId id="1611" r:id="rId39"/>
    <p:sldId id="1174" r:id="rId40"/>
    <p:sldId id="1414" r:id="rId41"/>
    <p:sldId id="1364" r:id="rId42"/>
    <p:sldId id="1367" r:id="rId43"/>
    <p:sldId id="1415" r:id="rId44"/>
    <p:sldId id="1416" r:id="rId45"/>
    <p:sldId id="957" r:id="rId46"/>
    <p:sldId id="1366" r:id="rId47"/>
    <p:sldId id="1369" r:id="rId48"/>
    <p:sldId id="1417" r:id="rId49"/>
    <p:sldId id="1422" r:id="rId50"/>
    <p:sldId id="1421" r:id="rId51"/>
    <p:sldId id="1615" r:id="rId52"/>
    <p:sldId id="1616" r:id="rId53"/>
    <p:sldId id="105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0"/>
    <p:restoredTop sz="82561"/>
  </p:normalViewPr>
  <p:slideViewPr>
    <p:cSldViewPr snapToGrid="0" snapToObjects="1">
      <p:cViewPr varScale="1">
        <p:scale>
          <a:sx n="131" d="100"/>
          <a:sy n="131" d="100"/>
        </p:scale>
        <p:origin x="1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76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294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72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29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14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49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38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0200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0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8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892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97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1904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443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645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614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911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495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607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Epics are not part of Scrum.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129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710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338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1326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609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838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will you handle </a:t>
            </a:r>
            <a:r>
              <a:rPr lang="en-US" dirty="0" err="1"/>
              <a:t>dependancies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3704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will you handle </a:t>
            </a:r>
            <a:r>
              <a:rPr lang="en-US" dirty="0" err="1"/>
              <a:t>dependancies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360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442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605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Telematic and </a:t>
            </a:r>
            <a:r>
              <a:rPr lang="en-US" dirty="0" err="1"/>
              <a:t>Agrinomics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0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73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47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74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would have guessed in 1990 that: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Obesity would bigger problem in India than starvation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So much wealth around the world would drive the warming of the planet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gilealliance.org/agile101/agile-glossary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gilealliance.org/agile101/agile-glossary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23" y="460413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523" y="1431533"/>
            <a:ext cx="10718950" cy="34034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utilize a headset with a microphone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endParaRPr lang="en-US" sz="2000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72B1DA-ABF2-D743-A631-90728AA30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2826" y="5427421"/>
            <a:ext cx="3169032" cy="12134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Globalization – The World View</a:t>
            </a:r>
          </a:p>
        </p:txBody>
      </p:sp>
    </p:spTree>
    <p:extLst>
      <p:ext uri="{BB962C8B-B14F-4D97-AF65-F5344CB8AC3E}">
        <p14:creationId xmlns:p14="http://schemas.microsoft.com/office/powerpoint/2010/main" val="3512211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Half the world’s poor are no longer poor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(1.9 billion in 1990 vs 650 million 2018) </a:t>
            </a:r>
          </a:p>
        </p:txBody>
      </p:sp>
    </p:spTree>
    <p:extLst>
      <p:ext uri="{BB962C8B-B14F-4D97-AF65-F5344CB8AC3E}">
        <p14:creationId xmlns:p14="http://schemas.microsoft.com/office/powerpoint/2010/main" val="4139410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treme poverty projection by the world bank to 2030">
            <a:extLst>
              <a:ext uri="{FF2B5EF4-FFF2-40B4-BE49-F238E27FC236}">
                <a16:creationId xmlns:a16="http://schemas.microsoft.com/office/drawing/2014/main" id="{DB279D02-6584-8D40-8D51-5C362048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369" y="417444"/>
            <a:ext cx="8843713" cy="618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70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40% of the world’s population in extreme poverty in 1981 today that number is less than 10%</a:t>
            </a:r>
          </a:p>
        </p:txBody>
      </p:sp>
    </p:spTree>
    <p:extLst>
      <p:ext uri="{BB962C8B-B14F-4D97-AF65-F5344CB8AC3E}">
        <p14:creationId xmlns:p14="http://schemas.microsoft.com/office/powerpoint/2010/main" val="485915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7144B9-2198-B947-9508-D9AB19832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03200"/>
            <a:ext cx="99822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Shouldn’t We Take A 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Minute to Reflect</a:t>
            </a:r>
          </a:p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… Maybe A Quick Global Victory Lab</a:t>
            </a:r>
          </a:p>
        </p:txBody>
      </p:sp>
    </p:spTree>
    <p:extLst>
      <p:ext uri="{BB962C8B-B14F-4D97-AF65-F5344CB8AC3E}">
        <p14:creationId xmlns:p14="http://schemas.microsoft.com/office/powerpoint/2010/main" val="3484869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Economics of Global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2167449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24800B-BCAE-5C43-A2F3-55400D91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46" y="2387016"/>
            <a:ext cx="3293193" cy="2140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8DF499-C63C-264A-B60D-AB848E72A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40" t="23738" r="1640" b="-9023"/>
          <a:stretch/>
        </p:blipFill>
        <p:spPr>
          <a:xfrm>
            <a:off x="10809686" y="219991"/>
            <a:ext cx="1257300" cy="454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3D9BFC-A7F0-3142-89D1-C2EBBE1F7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360" y="2384472"/>
            <a:ext cx="3214521" cy="20890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60D275-5A7D-414B-A22E-DF9EC6FA7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839" y="2384473"/>
            <a:ext cx="3214521" cy="2089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6878A9-EEB7-BF42-9557-3AEA8F43D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5793" y="1625342"/>
            <a:ext cx="10541000" cy="812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5A2B48-CA85-F74C-9281-1BC7F800B1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324" r="45506"/>
          <a:stretch/>
        </p:blipFill>
        <p:spPr>
          <a:xfrm>
            <a:off x="2184899" y="4792007"/>
            <a:ext cx="2634608" cy="1890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7B004B-2E48-7846-B485-3F9C86B08E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781"/>
          <a:stretch/>
        </p:blipFill>
        <p:spPr>
          <a:xfrm>
            <a:off x="5845004" y="5314520"/>
            <a:ext cx="3161493" cy="12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9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Global customers want the products they buy build (at least partially) in their country.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Outsourcing vs Offshoring: Company employees are often more willing to send work to remote teams than to a separate company that may also be remote.  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7075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Diversity… To Be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Introduction &amp; 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Globalization: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Economics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97483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Recordings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62BA9-9B25-C241-A192-BB367137D491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647704-B32F-5944-B694-EC75B62A5D15}"/>
              </a:ext>
            </a:extLst>
          </p:cNvPr>
          <p:cNvSpPr txBox="1">
            <a:spLocks/>
          </p:cNvSpPr>
          <p:nvPr/>
        </p:nvSpPr>
        <p:spPr>
          <a:xfrm>
            <a:off x="838200" y="1573090"/>
            <a:ext cx="10515600" cy="1257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that recording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in Blackboard/Zoom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3C4F02D-750A-8D48-895B-3D0101B5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DC17ED-4369-A04A-86FD-7184DF8BFA70}"/>
              </a:ext>
            </a:extLst>
          </p:cNvPr>
          <p:cNvSpPr/>
          <p:nvPr/>
        </p:nvSpPr>
        <p:spPr>
          <a:xfrm>
            <a:off x="838200" y="2830827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2000" dirty="0"/>
          </a:p>
          <a:p>
            <a:r>
              <a:rPr lang="en-US" sz="2000" dirty="0"/>
              <a:t>Sound Check… plus Video, and Desktop Sharing check</a:t>
            </a:r>
          </a:p>
        </p:txBody>
      </p:sp>
    </p:spTree>
    <p:extLst>
      <p:ext uri="{BB962C8B-B14F-4D97-AF65-F5344CB8AC3E}">
        <p14:creationId xmlns:p14="http://schemas.microsoft.com/office/powerpoint/2010/main" val="63981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Practical Diversity</a:t>
            </a:r>
          </a:p>
        </p:txBody>
      </p:sp>
    </p:spTree>
    <p:extLst>
      <p:ext uri="{BB962C8B-B14F-4D97-AF65-F5344CB8AC3E}">
        <p14:creationId xmlns:p14="http://schemas.microsoft.com/office/powerpoint/2010/main" val="2809026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96E390-AA8E-9646-BA08-E534E027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312" y="218158"/>
            <a:ext cx="962574" cy="9255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A0575B-9121-C34E-9293-7B6FDA1C3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99" y="1492287"/>
            <a:ext cx="11203802" cy="31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33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274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Egalitarianism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158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Understanding: Egalitarian vs Hierarchical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86345-5D7D-BF48-AD4A-8D2DBC741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1514"/>
            <a:ext cx="5461640" cy="27410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59670A-A5A3-1E40-96B0-0696E177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806" y="153880"/>
            <a:ext cx="1494398" cy="496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456B9C-8AD0-B144-B6CF-F53F73373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840" y="3006151"/>
            <a:ext cx="5257800" cy="30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18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20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172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 &amp;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658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Communicating, Evaluating, and Agreeing 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514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63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9"/>
            <a:ext cx="10515600" cy="37210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&amp;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Topic: Practical Diversity (continued)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824318-EBFF-384B-BEEF-BA833C049723}"/>
              </a:ext>
            </a:extLst>
          </p:cNvPr>
          <p:cNvSpPr txBox="1">
            <a:spLocks/>
          </p:cNvSpPr>
          <p:nvPr/>
        </p:nvSpPr>
        <p:spPr>
          <a:xfrm>
            <a:off x="838200" y="5460422"/>
            <a:ext cx="10515600" cy="716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900455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Additional India Process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Project Outsourcing Model Preferred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Default to Plan &amp; Document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Certifications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0596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Teams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Economics push us to hire junior level India developers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Agile processes move us to full team by location model with mix of skill levels</a:t>
            </a:r>
          </a:p>
        </p:txBody>
      </p:sp>
    </p:spTree>
    <p:extLst>
      <p:ext uri="{BB962C8B-B14F-4D97-AF65-F5344CB8AC3E}">
        <p14:creationId xmlns:p14="http://schemas.microsoft.com/office/powerpoint/2010/main" val="3159126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Technology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Specialist focus in India development teams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Global Customers… a topic for another day.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98029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Everything is due Sunday!</a:t>
            </a:r>
          </a:p>
          <a:p>
            <a:pPr marL="0" indent="0">
              <a:buNone/>
            </a:pPr>
            <a:r>
              <a:rPr lang="en-US" sz="2000" dirty="0"/>
              <a:t>Be prepared sprint 7 planning on Monday</a:t>
            </a:r>
          </a:p>
        </p:txBody>
      </p:sp>
    </p:spTree>
    <p:extLst>
      <p:ext uri="{BB962C8B-B14F-4D97-AF65-F5344CB8AC3E}">
        <p14:creationId xmlns:p14="http://schemas.microsoft.com/office/powerpoint/2010/main" val="1601180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Backlog Grooming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for Monday’s Sprint 6 Planning</a:t>
            </a:r>
          </a:p>
          <a:p>
            <a:pPr marL="0" indent="0" algn="ctr">
              <a:buNone/>
            </a:pP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76027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1C91-ED16-C74E-A660-9A9D11854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 to Write Good 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AA7E4-A7E9-2540-8DBB-F5AB27A52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743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u="sng" dirty="0"/>
              <a:t>I</a:t>
            </a:r>
            <a:r>
              <a:rPr lang="en-US" sz="2000" dirty="0"/>
              <a:t>ndependent: Self contained, not dependent on other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N</a:t>
            </a:r>
            <a:r>
              <a:rPr lang="en-US" sz="2000" dirty="0"/>
              <a:t>egotiable: Leave space for discussion, discovery and invention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V</a:t>
            </a:r>
            <a:r>
              <a:rPr lang="en-US" sz="2000" dirty="0"/>
              <a:t>aluable: Has immediate value to stakeholder.  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E</a:t>
            </a:r>
            <a:r>
              <a:rPr lang="en-US" sz="2000" dirty="0"/>
              <a:t>stimable: Constrained in size and scope, just enough information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S</a:t>
            </a:r>
            <a:r>
              <a:rPr lang="en-US" sz="2000" dirty="0"/>
              <a:t>mall: Ideally 1-2 days work with larger efforts being decomposed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T</a:t>
            </a:r>
            <a:r>
              <a:rPr lang="en-US" sz="2000" dirty="0"/>
              <a:t>estable: Acceptance criteria makes clear when work is done</a:t>
            </a:r>
          </a:p>
        </p:txBody>
      </p:sp>
    </p:spTree>
    <p:extLst>
      <p:ext uri="{BB962C8B-B14F-4D97-AF65-F5344CB8AC3E}">
        <p14:creationId xmlns:p14="http://schemas.microsoft.com/office/powerpoint/2010/main" val="13670998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58537"/>
            <a:ext cx="10848703" cy="5351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By the end the class Monday every team member will have committed to multiple meaningful User Stories that  are estimated at a total effort </a:t>
            </a:r>
            <a:r>
              <a:rPr lang="en-US" sz="1800" b="1" u="sng" dirty="0"/>
              <a:t>8 or more Story Points per person</a:t>
            </a:r>
          </a:p>
          <a:p>
            <a:pPr marL="0" indent="0">
              <a:buNone/>
            </a:pPr>
            <a:r>
              <a:rPr lang="en-US" sz="1800" dirty="0"/>
              <a:t>Steps: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Update “Done” definition prior to Monday’s session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Come into Sprint Planning with a fully Groomed Story Backlog of at least 8 story points per team member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Team members REQUEST stories, stories are assigned, and team members COMMIT to delivering stories by end of sprint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TEAM is responsible for defining Done and having a fully Groomed Backlog.</a:t>
            </a:r>
          </a:p>
          <a:p>
            <a:pPr marL="0" indent="0">
              <a:buNone/>
            </a:pPr>
            <a:r>
              <a:rPr lang="en-US" sz="2000" dirty="0"/>
              <a:t>The Product Owner maintains and updates the Backlogs.</a:t>
            </a:r>
          </a:p>
          <a:p>
            <a:pPr marL="0" indent="0">
              <a:buNone/>
            </a:pPr>
            <a:r>
              <a:rPr lang="en-US" sz="2000" dirty="0"/>
              <a:t>Each team member is responsible for requesting and committing to stories. Stories must be deliverable within the sprint. Make it a priority to assign a story to a single team member.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540304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 Goal</a:t>
            </a:r>
          </a:p>
        </p:txBody>
      </p:sp>
    </p:spTree>
    <p:extLst>
      <p:ext uri="{BB962C8B-B14F-4D97-AF65-F5344CB8AC3E}">
        <p14:creationId xmlns:p14="http://schemas.microsoft.com/office/powerpoint/2010/main" val="1641152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This is </a:t>
            </a:r>
            <a:r>
              <a:rPr lang="en-US" sz="4400" u="sng" dirty="0">
                <a:latin typeface="+mj-lt"/>
              </a:rPr>
              <a:t>Your Scrum Process</a:t>
            </a:r>
          </a:p>
        </p:txBody>
      </p:sp>
    </p:spTree>
    <p:extLst>
      <p:ext uri="{BB962C8B-B14F-4D97-AF65-F5344CB8AC3E}">
        <p14:creationId xmlns:p14="http://schemas.microsoft.com/office/powerpoint/2010/main" val="39327568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Backlog Grooming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for Sprint 6 Planning </a:t>
            </a:r>
          </a:p>
        </p:txBody>
      </p:sp>
    </p:spTree>
    <p:extLst>
      <p:ext uri="{BB962C8B-B14F-4D97-AF65-F5344CB8AC3E}">
        <p14:creationId xmlns:p14="http://schemas.microsoft.com/office/powerpoint/2010/main" val="33836221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pic>
        <p:nvPicPr>
          <p:cNvPr id="5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A964D65-E443-B742-888B-6DCEC27B1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7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Everything is due Sunday!</a:t>
            </a:r>
          </a:p>
          <a:p>
            <a:pPr marL="0" indent="0">
              <a:buNone/>
            </a:pPr>
            <a:r>
              <a:rPr lang="en-US" sz="2000" dirty="0"/>
              <a:t>Be prepared for Lab</a:t>
            </a:r>
          </a:p>
        </p:txBody>
      </p:sp>
    </p:spTree>
    <p:extLst>
      <p:ext uri="{BB962C8B-B14F-4D97-AF65-F5344CB8AC3E}">
        <p14:creationId xmlns:p14="http://schemas.microsoft.com/office/powerpoint/2010/main" val="11395443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Backlog Grooming and 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Steps: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Priorities &amp; Roles Assignment (review)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Epic Backlog Grooming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Story Backlog Grooming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Planning (Monday)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Commitment to Sprint Backlog (Monday)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Celebrate! (Monday)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9177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1: Priorities &amp;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Recall Agile Priorities (associated scrum role):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Customer (Product Owner)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 (Architect)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 (Scrum Master)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 the Agile Glossary </a:t>
            </a:r>
            <a:r>
              <a:rPr lang="en-US" sz="2000" dirty="0">
                <a:hlinkClick r:id="rId2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 that one person can play multiple roles.</a:t>
            </a:r>
          </a:p>
          <a:p>
            <a:pPr marL="0" indent="0">
              <a:buNone/>
            </a:pPr>
            <a:r>
              <a:rPr lang="en-US" sz="2000" dirty="0"/>
              <a:t>Recall that it is different/difficult for us because we are playing the role of the customer as well as the delivery team.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8892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2: Epic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Recall User Stories, Epics and Backlogs</a:t>
            </a:r>
          </a:p>
          <a:p>
            <a:pPr marL="0" indent="0">
              <a:buNone/>
            </a:pPr>
            <a:r>
              <a:rPr lang="en-US" sz="2000" dirty="0"/>
              <a:t>Recall the Agile Glossary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… review User Story format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83286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Where is Epic Backlog Grooming?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4233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Recall Scaled Agile</a:t>
            </a:r>
          </a:p>
        </p:txBody>
      </p:sp>
    </p:spTree>
    <p:extLst>
      <p:ext uri="{BB962C8B-B14F-4D97-AF65-F5344CB8AC3E}">
        <p14:creationId xmlns:p14="http://schemas.microsoft.com/office/powerpoint/2010/main" val="2219606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ms.businesswire.com/media/20130805005402/en/377993/5/SAFeBigPicChart.jpg?download=1">
            <a:extLst>
              <a:ext uri="{FF2B5EF4-FFF2-40B4-BE49-F238E27FC236}">
                <a16:creationId xmlns:a16="http://schemas.microsoft.com/office/drawing/2014/main" id="{C6378BA9-E201-48D6-9617-C429158A8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0"/>
            <a:ext cx="88757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FC2CF50-D12D-5141-B1BA-B9A080EC0C36}"/>
              </a:ext>
            </a:extLst>
          </p:cNvPr>
          <p:cNvSpPr/>
          <p:nvPr/>
        </p:nvSpPr>
        <p:spPr>
          <a:xfrm>
            <a:off x="4305028" y="4376592"/>
            <a:ext cx="2790165" cy="1261063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3B6B8BFB-9EDD-8B40-89DD-94CB769E4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8222" y="4923291"/>
            <a:ext cx="3005905" cy="1673599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48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2: Epic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Actions &amp; Requirements: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Product Owner to lead the review and/or creation of Epics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There must be one list of Epics managed by the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Epic must deliver customer functionality and value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 should be written in User Story format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 must be prioritized and forced ranked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product must have at least three Epics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i="1" dirty="0"/>
              <a:t>Epic Backlog Grooming report questions (Scrum Master):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1" dirty="0"/>
              <a:t>What is the number of Epics?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1" dirty="0"/>
              <a:t>How many are force ranked?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20216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4681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503FF7E-4CE2-E44A-9006-ACA3C9F8DB55}"/>
              </a:ext>
            </a:extLst>
          </p:cNvPr>
          <p:cNvSpPr/>
          <p:nvPr/>
        </p:nvSpPr>
        <p:spPr>
          <a:xfrm>
            <a:off x="2221847" y="5174113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1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6736"/>
            <a:ext cx="10806113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08516"/>
            <a:ext cx="10515600" cy="54743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Review Done, User Stories, and Story Backlog:</a:t>
            </a:r>
          </a:p>
          <a:p>
            <a:pPr marL="0" indent="0">
              <a:buNone/>
            </a:pPr>
            <a:r>
              <a:rPr lang="en-US" sz="1800" dirty="0"/>
              <a:t>“Done” must be well defined and for us includes at a minimum: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Successfully deployed and integration tested in the production environment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Demoed to the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Available to be demoed to the class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User Stories must: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Be written in User Story format from a customer / user perspective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Deliver user (customer) value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Be associated with Epic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Product Product Backlog is: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Managed by to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The team’s master list of prioritized (force ranked)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The team’s master list of all important project work (spikes, continuous improvement, etc.)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799293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u="sng" dirty="0"/>
              <a:t>Requirements: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Product Owner to lead the </a:t>
            </a:r>
            <a:r>
              <a:rPr lang="en-US" sz="2000" u="sng" dirty="0"/>
              <a:t>creation</a:t>
            </a:r>
            <a:r>
              <a:rPr lang="en-US" sz="2000" dirty="0"/>
              <a:t>, </a:t>
            </a:r>
            <a:r>
              <a:rPr lang="en-US" sz="2000" u="sng" dirty="0"/>
              <a:t>force ranking,</a:t>
            </a:r>
            <a:r>
              <a:rPr lang="en-US" sz="2000" dirty="0"/>
              <a:t> and </a:t>
            </a:r>
            <a:r>
              <a:rPr lang="en-US" sz="2000" u="sng" dirty="0"/>
              <a:t>estimating</a:t>
            </a:r>
            <a:r>
              <a:rPr lang="en-US" sz="2000" dirty="0"/>
              <a:t> of User Stories.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User Story must have an estimated effort in Story Points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For our purposes assume 1 Story Point is approximately equal to 1 hour of effort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User Story must be deliverable in a single sprint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9864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AAC1B-79C6-5646-A7EA-B81333F2A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1644650"/>
            <a:ext cx="9423400" cy="35687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B796F91-2A52-2046-A035-C4F388274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Announcements</a:t>
            </a:r>
          </a:p>
        </p:txBody>
      </p:sp>
    </p:spTree>
    <p:extLst>
      <p:ext uri="{BB962C8B-B14F-4D97-AF65-F5344CB8AC3E}">
        <p14:creationId xmlns:p14="http://schemas.microsoft.com/office/powerpoint/2010/main" val="13339064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1"/>
            <a:ext cx="10515600" cy="53314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i="1" u="sng" dirty="0"/>
              <a:t>Requirements &amp; Actions:</a:t>
            </a:r>
          </a:p>
          <a:p>
            <a:pPr marL="0" indent="0">
              <a:buNone/>
            </a:pPr>
            <a:r>
              <a:rPr lang="en-US" sz="2000" dirty="0"/>
              <a:t>Update Product Backlog by: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Relocating “Done” User Stories “Done” list (skip)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Relocating “Pending” User Stories to the “Pending” list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Reviewing remaining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Creating new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Prioritize and force rank important stories (anything that might make it to the Sprint Backlog)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Provide Story Point estimates for important stories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900" b="1" i="1" dirty="0"/>
              <a:t>Product Backlog report out questions (Product Owner):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How is “Done” defined for your team?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What is the total number of user stories?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What is the total number of story points?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How many stories and story points are force ranked?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60179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11311765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787D328-D17A-D342-865B-046D360D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Backlog Grooming including at least 8 story points worth of stories per team member</a:t>
            </a:r>
          </a:p>
          <a:p>
            <a:pPr marL="0" indent="0">
              <a:buNone/>
            </a:pPr>
            <a:r>
              <a:rPr lang="en-US" sz="2000" dirty="0"/>
              <a:t>Be prepared for in-person Sprint 6 Planning</a:t>
            </a:r>
          </a:p>
          <a:p>
            <a:pPr marL="0" indent="0">
              <a:buNone/>
            </a:pPr>
            <a:r>
              <a:rPr lang="en-US" sz="2000" dirty="0"/>
              <a:t>... </a:t>
            </a:r>
            <a:r>
              <a:rPr lang="en-US" sz="2000" u="sng" dirty="0"/>
              <a:t>Contact me if you will not be there Monday for Sprint 6 Planning (or if you will be remote).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826367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Globalization –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Economics of Global Software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&amp; Diversity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174028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approximately 5 years while setting up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	400+ person John Deere Technology Center – India Software Development organization.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</a:t>
            </a:r>
            <a:endParaRPr lang="en-US" sz="3600" b="1" i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0BB6DA-B46C-CC48-A6F7-6E1A84C12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310" y="4004212"/>
            <a:ext cx="3006228" cy="23791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876AED-64D0-0F4D-9B0E-A6523B9E4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276" y="1231898"/>
            <a:ext cx="4198713" cy="2233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4196DC-2781-9E47-8306-81EDC1CAA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068" y="2238383"/>
            <a:ext cx="7200854" cy="223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87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 – John Deere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Revenue: 	$20 billion plus with approximately half coming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Employees: 	40,000 plus with approximately half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IT: 		~2,000 with about half in the United States after Technology Center – India Software </a:t>
            </a:r>
          </a:p>
          <a:p>
            <a:pPr marL="0" indent="0">
              <a:spcBef>
                <a:spcPts val="2400"/>
              </a:spcBef>
              <a:buNone/>
            </a:pPr>
            <a:endParaRPr lang="en-US" sz="2000" b="1" dirty="0"/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08933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10001</TotalTime>
  <Words>1546</Words>
  <Application>Microsoft Macintosh PowerPoint</Application>
  <PresentationFormat>Widescreen</PresentationFormat>
  <Paragraphs>258</Paragraphs>
  <Slides>53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Wingdings</vt:lpstr>
      <vt:lpstr>Office Theme</vt:lpstr>
      <vt:lpstr>Preflight Check List</vt:lpstr>
      <vt:lpstr>Recordings</vt:lpstr>
      <vt:lpstr>PowerPoint Presentation</vt:lpstr>
      <vt:lpstr>Prework For Next Class</vt:lpstr>
      <vt:lpstr>Announcements</vt:lpstr>
      <vt:lpstr>Practical Diversity</vt:lpstr>
      <vt:lpstr>Background</vt:lpstr>
      <vt:lpstr>Background</vt:lpstr>
      <vt:lpstr>Background – John Deere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Economics of Global Software Development</vt:lpstr>
      <vt:lpstr>Economics of Global Software Development</vt:lpstr>
      <vt:lpstr>Practical Diversity… To Be Continued</vt:lpstr>
      <vt:lpstr>PowerPoint Presentation</vt:lpstr>
      <vt:lpstr>Cultural Scales</vt:lpstr>
      <vt:lpstr>Cultural Map</vt:lpstr>
      <vt:lpstr>Cultural Map: Egalitarianism</vt:lpstr>
      <vt:lpstr>Cultural Understanding: Egalitarian vs Hierarchical</vt:lpstr>
      <vt:lpstr>Cultural Map: Communicating</vt:lpstr>
      <vt:lpstr>Cultural Map: Task Based</vt:lpstr>
      <vt:lpstr>Cultural Map: Communicating &amp; Task Based</vt:lpstr>
      <vt:lpstr>Cultural Map: Communicating, Evaluating, and Agreeing </vt:lpstr>
      <vt:lpstr>Cultural Map: Task Based</vt:lpstr>
      <vt:lpstr>Process</vt:lpstr>
      <vt:lpstr>Teams</vt:lpstr>
      <vt:lpstr>Technology</vt:lpstr>
      <vt:lpstr>Prework For Next Class</vt:lpstr>
      <vt:lpstr>PowerPoint Presentation</vt:lpstr>
      <vt:lpstr>INVEST to Write Good User Stories</vt:lpstr>
      <vt:lpstr>Sprint Planning Goal</vt:lpstr>
      <vt:lpstr>PowerPoint Presentation</vt:lpstr>
      <vt:lpstr>PowerPoint Presentation</vt:lpstr>
      <vt:lpstr>Scrum Process</vt:lpstr>
      <vt:lpstr>Backlog Grooming and Sprint Planning</vt:lpstr>
      <vt:lpstr>Step 1: Priorities &amp; Roles</vt:lpstr>
      <vt:lpstr>Step 2: Epic Backlog Grooming</vt:lpstr>
      <vt:lpstr>Scrum Process – Where is Epic Backlog Grooming?</vt:lpstr>
      <vt:lpstr>PowerPoint Presentation</vt:lpstr>
      <vt:lpstr>PowerPoint Presentation</vt:lpstr>
      <vt:lpstr>Step 2: Epic Backlog Grooming</vt:lpstr>
      <vt:lpstr>Step 3: Story Backlog Grooming</vt:lpstr>
      <vt:lpstr>Step 3: Story Backlog Grooming</vt:lpstr>
      <vt:lpstr>Step 3: Story Backlog Grooming</vt:lpstr>
      <vt:lpstr>Step 3: Story Backlog Grooming</vt:lpstr>
      <vt:lpstr>PowerPoint Presentation</vt:lpstr>
      <vt:lpstr>Prework For Next Class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415</cp:revision>
  <dcterms:created xsi:type="dcterms:W3CDTF">2020-08-26T19:34:34Z</dcterms:created>
  <dcterms:modified xsi:type="dcterms:W3CDTF">2021-11-19T19:58:19Z</dcterms:modified>
</cp:coreProperties>
</file>

<file path=docProps/thumbnail.jpeg>
</file>